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2"/>
  </p:notesMasterIdLst>
  <p:sldIdLst>
    <p:sldId id="256" r:id="rId2"/>
    <p:sldId id="257" r:id="rId3"/>
    <p:sldId id="258" r:id="rId4"/>
    <p:sldId id="271" r:id="rId5"/>
    <p:sldId id="259" r:id="rId6"/>
    <p:sldId id="266" r:id="rId7"/>
    <p:sldId id="261" r:id="rId8"/>
    <p:sldId id="262" r:id="rId9"/>
    <p:sldId id="263" r:id="rId10"/>
    <p:sldId id="279" r:id="rId11"/>
    <p:sldId id="280" r:id="rId12"/>
    <p:sldId id="278" r:id="rId13"/>
    <p:sldId id="282" r:id="rId14"/>
    <p:sldId id="283" r:id="rId15"/>
    <p:sldId id="276" r:id="rId16"/>
    <p:sldId id="277" r:id="rId17"/>
    <p:sldId id="281" r:id="rId18"/>
    <p:sldId id="284" r:id="rId19"/>
    <p:sldId id="264" r:id="rId20"/>
    <p:sldId id="265" r:id="rId21"/>
    <p:sldId id="272" r:id="rId22"/>
    <p:sldId id="273" r:id="rId23"/>
    <p:sldId id="274" r:id="rId24"/>
    <p:sldId id="268" r:id="rId25"/>
    <p:sldId id="269" r:id="rId26"/>
    <p:sldId id="270" r:id="rId27"/>
    <p:sldId id="286" r:id="rId28"/>
    <p:sldId id="275" r:id="rId29"/>
    <p:sldId id="267" r:id="rId30"/>
    <p:sldId id="26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9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A786D-3AD5-DE49-ADA9-2992466659C9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59463-C479-1648-9A75-C65DA000D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5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9463-C479-1648-9A75-C65DA000D1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8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instead record the letters that follow each other we can then generate random text that doesn't appear to be completely random (i.e. gibberish)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9463-C479-1648-9A75-C65DA000D1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5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create a method that will generate platforms, A B and C. Then with some application of logic we can say that Platform A is always followed by A or B. Likewise Platform B is always followed by B, A or C. Platform C is Followed by D or B. D is followed by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9463-C479-1648-9A75-C65DA000D1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81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create a method that will generate platforms, A B and C. Then with some application of logic we can say that Platform A is always followed by A or B. Likewise Platform B is always followed by B, A or C. Platform C is Followed by D or B. D is followed by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9463-C479-1648-9A75-C65DA000D1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5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L-System trees are generally very realistic.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59463-C479-1648-9A75-C65DA000D1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9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195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2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72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75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1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344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870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78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11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6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26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11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0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2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088478-C97B-8B46-9653-7C75E74FE1AC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A63F52-C509-3540-91CB-7B1DD6E6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5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mdb.com/title/tt0084827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hanacademy.org/computing/computer-programming/programming-natural-simulations/programming-noise/a/perlin-nois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cg.wikidot.com/pcg-games:minecraf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ianprogrammer.com/2012/07/18/perlin-noise-cpp-11/" TargetMode="External"/><Relationship Id="rId2" Type="http://schemas.openxmlformats.org/officeDocument/2006/relationships/hyperlink" Target="https://medium.com/@yvanscher/playing-with-perlin-noise-generating-realistic-archipelagos-b59f004d8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bnoise.sourceforge.net/" TargetMode="External"/><Relationship Id="rId4" Type="http://schemas.openxmlformats.org/officeDocument/2006/relationships/hyperlink" Target="https://www.scratchapixel.com/lessons/procedural-generation-virtual-worlds%20/perlin-noise-part-2?url=procedural-generation-virtual-worlds%20/perlin-noise-part-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DrewClinkenbear/MarkWHOVIA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speedtre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6&amp;v=3GD7-ZUFx2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musyoung.com/twentysidedtale/?p=2940" TargetMode="External"/><Relationship Id="rId2" Type="http://schemas.openxmlformats.org/officeDocument/2006/relationships/hyperlink" Target="https://www.youtube.com/watch?v=-d2-PtK4F6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google.com/archive/p/pixelcity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dos.csail.mit.edu/archive/scigen/" TargetMode="External"/><Relationship Id="rId2" Type="http://schemas.openxmlformats.org/officeDocument/2006/relationships/hyperlink" Target="https://www.youtube.com/watch?v=-cw2gXq83n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sher%E2%80%93Yates_shuffle" TargetMode="External"/><Relationship Id="rId5" Type="http://schemas.openxmlformats.org/officeDocument/2006/relationships/hyperlink" Target="https://www.linkedin.com/learning/unity-5-2d-random-map-generation/introduction-to-autotiling" TargetMode="External"/><Relationship Id="rId4" Type="http://schemas.openxmlformats.org/officeDocument/2006/relationships/hyperlink" Target="https://www.youtube.com/watch?time_continue=6&amp;v=3GD7-ZUFx2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NBG-sKFaB0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uet.net/prod.php?which=78044" TargetMode="External"/><Relationship Id="rId2" Type="http://schemas.openxmlformats.org/officeDocument/2006/relationships/hyperlink" Target="https://store.speedtre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cg.wikidot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eblog.jamisbuck.org/2011/1/27/maze-generation-growing-tree-algorith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DrewClinkenbear/GrowingTre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log.jamisbuck.org/2011/1/10/maze-generation-prim-s-algorithm" TargetMode="External"/><Relationship Id="rId4" Type="http://schemas.openxmlformats.org/officeDocument/2006/relationships/hyperlink" Target="https://weblog.jamisbuck.org/2010/12/27/maze-generation-recursive-backtracki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34A7-ACF9-2F48-89FA-361DC44762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Content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EA76E-76FC-C740-9BC1-DDD6246B0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overview and small guide</a:t>
            </a:r>
          </a:p>
        </p:txBody>
      </p:sp>
    </p:spTree>
    <p:extLst>
      <p:ext uri="{BB962C8B-B14F-4D97-AF65-F5344CB8AC3E}">
        <p14:creationId xmlns:p14="http://schemas.microsoft.com/office/powerpoint/2010/main" val="278214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C88AC-FE2C-244A-8886-8828E4CDE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940" b="11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1DD51C-F084-634E-8FD2-08BD0D2C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Things we can't do with mazes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AEE1-CB38-E84D-9894-6824EB537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Generating a maze is pretty simple. Generating a 3D space is something else.</a:t>
            </a:r>
          </a:p>
          <a:p>
            <a:r>
              <a:rPr lang="en-US" dirty="0">
                <a:solidFill>
                  <a:srgbClr val="FFFFFF"/>
                </a:solidFill>
              </a:rPr>
              <a:t>For one if we just randomly select things, we get a bunch of discrete values that don't look very good.</a:t>
            </a:r>
          </a:p>
        </p:txBody>
      </p:sp>
    </p:spTree>
    <p:extLst>
      <p:ext uri="{BB962C8B-B14F-4D97-AF65-F5344CB8AC3E}">
        <p14:creationId xmlns:p14="http://schemas.microsoft.com/office/powerpoint/2010/main" val="1785672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6E1520-2FF6-4854-9AF4-AEF2311B5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A5D1594-F7BA-4C1C-9385-FD09BD2A6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1BC212-81ED-4D4F-A9E1-FE62C9B06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2993D6C-D352-4196-8909-21BFE9863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52BDAD-556E-4C4C-B776-FD44D9082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6D91A09-3DF6-490E-955F-8671B86A1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EAA77F7-514B-46E6-980A-60EF52483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1075B8-5409-0441-B840-032C6161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strike="sngStrike"/>
              <a:t>The</a:t>
            </a:r>
            <a:r>
              <a:rPr lang="en-US" sz="3100"/>
              <a:t> A problem with random numbers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0FF6F-093D-47AB-9CBA-8BBEF7F73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18E70-BAFB-574B-A04E-18D2B4A0F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83" y="1755966"/>
            <a:ext cx="5278777" cy="31672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63510C-FF2B-41B2-AEFC-A952A7507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12BD-CFAD-4142-9EF6-60473E69F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Random numbers are great. </a:t>
            </a:r>
          </a:p>
          <a:p>
            <a:r>
              <a:rPr lang="en-US" dirty="0"/>
              <a:t>The issue though is that doesn’t look like a mountain range.</a:t>
            </a:r>
          </a:p>
        </p:txBody>
      </p:sp>
    </p:spTree>
    <p:extLst>
      <p:ext uri="{BB962C8B-B14F-4D97-AF65-F5344CB8AC3E}">
        <p14:creationId xmlns:p14="http://schemas.microsoft.com/office/powerpoint/2010/main" val="320342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87C2-C62D-0444-9F6D-BC4C309D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189E6-8450-2E48-96BB-208862216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Ken Perlin came up with this idea when working on </a:t>
            </a:r>
            <a:r>
              <a:rPr lang="en-US" dirty="0">
                <a:hlinkClick r:id="rId2"/>
              </a:rPr>
              <a:t>Tron (1982)</a:t>
            </a:r>
            <a:endParaRPr lang="en-US" dirty="0"/>
          </a:p>
          <a:p>
            <a:pPr lvl="1"/>
            <a:r>
              <a:rPr lang="en-US" dirty="0"/>
              <a:t>He would later come up with a faster version known as Simplex noise.</a:t>
            </a:r>
          </a:p>
          <a:p>
            <a:r>
              <a:rPr lang="en-US" dirty="0"/>
              <a:t>The idea is to use dot products to smooth the transition between points.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0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BEFC-9B02-EA41-9C50-6123BD73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Essentially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1310C-E353-9D45-8C40-A52CDDCAB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 from this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3CB3BE-006B-8D4B-9DD7-1682974FDF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95400" y="3306828"/>
            <a:ext cx="4718050" cy="250494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8FCB49-414C-594B-9D49-199A31DBB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 this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85758A-466F-A047-A279-BFCD0B8F4F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80798" y="3306828"/>
            <a:ext cx="4718050" cy="218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831E61-301B-C942-93B6-5055D5F9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2D 3D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C6752F-66BA-7A40-AB26-6519B816B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Applying the idea of noise to a terrain can allow us to create realistic height mapping. </a:t>
            </a:r>
          </a:p>
          <a:p>
            <a:pPr lvl="1"/>
            <a:r>
              <a:rPr lang="en-US" dirty="0"/>
              <a:t>Basically we don't have a 1k peak right next to a 2k valley.</a:t>
            </a:r>
          </a:p>
          <a:p>
            <a:r>
              <a:rPr lang="en-US" dirty="0"/>
              <a:t>We randomly add height values to a grid. </a:t>
            </a:r>
          </a:p>
          <a:p>
            <a:r>
              <a:rPr lang="en-US" dirty="0"/>
              <a:t>Then we use our noise function to smooth the</a:t>
            </a:r>
            <a:br>
              <a:rPr lang="en-US" dirty="0"/>
            </a:br>
            <a:r>
              <a:rPr lang="en-US" dirty="0"/>
              <a:t>transition between points.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2B010C-2425-4F43-A3C7-429BBA3E4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20697"/>
              </p:ext>
            </p:extLst>
          </p:nvPr>
        </p:nvGraphicFramePr>
        <p:xfrm>
          <a:off x="7590241" y="3859103"/>
          <a:ext cx="3706950" cy="2130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650">
                  <a:extLst>
                    <a:ext uri="{9D8B030D-6E8A-4147-A177-3AD203B41FA5}">
                      <a16:colId xmlns:a16="http://schemas.microsoft.com/office/drawing/2014/main" val="3772129381"/>
                    </a:ext>
                  </a:extLst>
                </a:gridCol>
                <a:gridCol w="1235650">
                  <a:extLst>
                    <a:ext uri="{9D8B030D-6E8A-4147-A177-3AD203B41FA5}">
                      <a16:colId xmlns:a16="http://schemas.microsoft.com/office/drawing/2014/main" val="528191637"/>
                    </a:ext>
                  </a:extLst>
                </a:gridCol>
                <a:gridCol w="1235650">
                  <a:extLst>
                    <a:ext uri="{9D8B030D-6E8A-4147-A177-3AD203B41FA5}">
                      <a16:colId xmlns:a16="http://schemas.microsoft.com/office/drawing/2014/main" val="2053915757"/>
                    </a:ext>
                  </a:extLst>
                </a:gridCol>
              </a:tblGrid>
              <a:tr h="352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78950"/>
                  </a:ext>
                </a:extLst>
              </a:tr>
              <a:tr h="352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0.48832227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7000050"/>
                  </a:ext>
                </a:extLst>
              </a:tr>
              <a:tr h="352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0.29381454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7588389"/>
                  </a:ext>
                </a:extLst>
              </a:tr>
              <a:tr h="352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0.11765566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558805"/>
                  </a:ext>
                </a:extLst>
              </a:tr>
              <a:tr h="352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0.30102511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611163"/>
                  </a:ext>
                </a:extLst>
              </a:tr>
              <a:tr h="352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0.62785247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1601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09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027A5-58DA-A04E-A9FB-B43B81DD1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210" b="63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4302D-ACE5-7B4D-A8DE-84C7CDEB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Rank Abundance Curve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AKA Whittaker Plot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2B92E-2E22-E545-9630-B9CB885B8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78704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Now we use the data from our height mapping and generate a mapping of height and average temperature…</a:t>
            </a:r>
          </a:p>
          <a:p>
            <a:r>
              <a:rPr lang="en-US" dirty="0">
                <a:solidFill>
                  <a:srgbClr val="FFFFFF"/>
                </a:solidFill>
              </a:rPr>
              <a:t>Also use more </a:t>
            </a:r>
            <a:r>
              <a:rPr lang="en-US" dirty="0" err="1">
                <a:solidFill>
                  <a:srgbClr val="FFFFFF"/>
                </a:solidFill>
              </a:rPr>
              <a:t>perlin</a:t>
            </a:r>
            <a:r>
              <a:rPr lang="en-US" dirty="0">
                <a:solidFill>
                  <a:srgbClr val="FFFFFF"/>
                </a:solidFill>
              </a:rPr>
              <a:t> noise to generate rainfall…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4"/>
              </a:rPr>
              <a:t>http://pcg.wikidot.com/pcg-games:minecraft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73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47C940C-BCEA-4B94-ADAB-E5DF93AD2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43355E07-D27F-496A-A202-82B978528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ABE8173-1154-4FFD-A647-BE335D1B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72EFA8A-6EE3-4B25-873B-F4CED905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C03B2B-142C-4AD5-8F21-0FC939548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6FAF349-1EBC-4906-8CCB-C668CAE69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5541360-9082-4D4C-A106-460B85E98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D7C291-9E45-AB4B-A269-C291EBF62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 dirty="0"/>
              <a:t>Minecraft!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9A63C7-BCAC-464C-B7D5-9A713B4CA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21CBAA-1E44-47F9-913C-5966C45D4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This is essentially how Mojang came up with the biomes in Minecraft.</a:t>
            </a:r>
          </a:p>
          <a:p>
            <a:pPr marL="0" indent="0" algn="ctr">
              <a:buNone/>
            </a:pP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C918EA4-1438-B04E-8A32-697242B19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8" y="1213865"/>
            <a:ext cx="5469466" cy="4430267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5649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6E97-4F5C-6649-A0D4-429C96EE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E3AE-0731-FD4E-A8DA-44418D13C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Generating archipelagos with Perlin noise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(if you read none of the others read this one)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Perlin noise in C++11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4"/>
              </a:rPr>
              <a:t>The math behind perlin</a:t>
            </a:r>
            <a:endParaRPr lang="en-US" dirty="0"/>
          </a:p>
          <a:p>
            <a:r>
              <a:rPr lang="en-US" dirty="0">
                <a:hlinkClick r:id="rId5"/>
              </a:rPr>
              <a:t>Noise library in C++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3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E4B0-CE03-B542-A088-FF61DEBA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C9E1E-68CE-C94C-B97B-0BF813ED6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my favorite topics</a:t>
            </a:r>
          </a:p>
        </p:txBody>
      </p:sp>
    </p:spTree>
    <p:extLst>
      <p:ext uri="{BB962C8B-B14F-4D97-AF65-F5344CB8AC3E}">
        <p14:creationId xmlns:p14="http://schemas.microsoft.com/office/powerpoint/2010/main" val="79923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8A90-DE11-3044-B027-93D0F048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2768-3BFD-6B4F-9FB1-FB709E3A7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800599" cy="33189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dictionary of terms. </a:t>
            </a:r>
          </a:p>
          <a:p>
            <a:pPr lvl="1"/>
            <a:r>
              <a:rPr lang="en-US" dirty="0"/>
              <a:t>{'</a:t>
            </a:r>
            <a:r>
              <a:rPr lang="en-US" dirty="0" err="1"/>
              <a:t>a','b','n','n','a','a</a:t>
            </a:r>
            <a:r>
              <a:rPr lang="en-US" dirty="0"/>
              <a:t>'}</a:t>
            </a:r>
          </a:p>
          <a:p>
            <a:r>
              <a:rPr lang="en-US" dirty="0"/>
              <a:t>Randomly pick one. </a:t>
            </a:r>
          </a:p>
          <a:p>
            <a:pPr lvl="1"/>
            <a:r>
              <a:rPr lang="en-US" dirty="0"/>
              <a:t>n</a:t>
            </a:r>
          </a:p>
          <a:p>
            <a:r>
              <a:rPr lang="en-US" dirty="0"/>
              <a:t>Repeat</a:t>
            </a:r>
          </a:p>
          <a:p>
            <a:pPr lvl="1"/>
            <a:r>
              <a:rPr lang="en-US" dirty="0" err="1"/>
              <a:t>nnaaaaa</a:t>
            </a:r>
            <a:r>
              <a:rPr lang="en-US" dirty="0"/>
              <a:t>…</a:t>
            </a:r>
          </a:p>
          <a:p>
            <a:r>
              <a:rPr lang="en-US" dirty="0"/>
              <a:t>This is stupid.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3B7917-A9CD-934A-81F4-BE49DBB8688C}"/>
              </a:ext>
            </a:extLst>
          </p:cNvPr>
          <p:cNvSpPr txBox="1">
            <a:spLocks/>
          </p:cNvSpPr>
          <p:nvPr/>
        </p:nvSpPr>
        <p:spPr>
          <a:xfrm>
            <a:off x="6095999" y="2556932"/>
            <a:ext cx="480059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 a better set:</a:t>
            </a:r>
          </a:p>
          <a:p>
            <a:pPr lvl="1"/>
            <a:r>
              <a:rPr lang="en-US" dirty="0"/>
              <a:t>Banana</a:t>
            </a:r>
          </a:p>
          <a:p>
            <a:pPr lvl="1"/>
            <a:r>
              <a:rPr lang="en-US" dirty="0"/>
              <a:t>{'</a:t>
            </a:r>
            <a:r>
              <a:rPr lang="en-US" b="1" dirty="0"/>
              <a:t>a</a:t>
            </a:r>
            <a:r>
              <a:rPr lang="en-US" dirty="0"/>
              <a:t>':['</a:t>
            </a:r>
            <a:r>
              <a:rPr lang="en-US" dirty="0" err="1"/>
              <a:t>n',n</a:t>
            </a:r>
            <a:r>
              <a:rPr lang="en-US" dirty="0"/>
              <a:t>,' '],</a:t>
            </a:r>
            <a:r>
              <a:rPr lang="en-US" b="1" dirty="0"/>
              <a:t>b</a:t>
            </a:r>
            <a:r>
              <a:rPr lang="en-US" dirty="0"/>
              <a:t>':['a'],'</a:t>
            </a:r>
            <a:r>
              <a:rPr lang="en-US" b="1" dirty="0"/>
              <a:t>n</a:t>
            </a:r>
            <a:r>
              <a:rPr lang="en-US" dirty="0"/>
              <a:t>':['</a:t>
            </a:r>
            <a:r>
              <a:rPr lang="en-US" dirty="0" err="1"/>
              <a:t>a','a</a:t>
            </a:r>
            <a:r>
              <a:rPr lang="en-US" dirty="0"/>
              <a:t>', 'a']}</a:t>
            </a:r>
          </a:p>
          <a:p>
            <a:r>
              <a:rPr lang="en-US" dirty="0"/>
              <a:t>Randomly select… </a:t>
            </a:r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python example (that may break </a:t>
            </a:r>
            <a:r>
              <a:rPr lang="en-US" dirty="0" err="1">
                <a:hlinkClick r:id="rId3"/>
              </a:rPr>
              <a:t>repl.it</a:t>
            </a:r>
            <a:r>
              <a:rPr lang="en-US" dirty="0">
                <a:hlinkClick r:id="rId3"/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7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097C-CADB-5F4A-9F58-5C68F1CC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PCG?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8A535-550C-B34B-B3C9-93D2E99D7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Procedural Content Generation</a:t>
            </a:r>
          </a:p>
          <a:p>
            <a:r>
              <a:rPr lang="en-US" dirty="0"/>
              <a:t>Use algorithms to generate content</a:t>
            </a:r>
          </a:p>
          <a:p>
            <a:pPr lvl="1"/>
            <a:r>
              <a:rPr lang="en-US" dirty="0"/>
              <a:t>This saves time* and memory.</a:t>
            </a:r>
          </a:p>
          <a:p>
            <a:pPr lvl="1"/>
            <a:endParaRPr lang="en-US" dirty="0"/>
          </a:p>
          <a:p>
            <a:r>
              <a:rPr lang="en-US" dirty="0"/>
              <a:t>*This is debatable as the generation of PCG algorithms can take some time.</a:t>
            </a:r>
          </a:p>
        </p:txBody>
      </p:sp>
    </p:spTree>
    <p:extLst>
      <p:ext uri="{BB962C8B-B14F-4D97-AF65-F5344CB8AC3E}">
        <p14:creationId xmlns:p14="http://schemas.microsoft.com/office/powerpoint/2010/main" val="96244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7C87-7C53-CB48-8F33-81047C54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More than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1DF39-DF62-C04F-A311-274F9D63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stats?</a:t>
            </a:r>
          </a:p>
          <a:p>
            <a:r>
              <a:rPr lang="en-US" dirty="0"/>
              <a:t>List of METHODS</a:t>
            </a:r>
          </a:p>
          <a:p>
            <a:pPr lvl="1"/>
            <a:r>
              <a:rPr lang="en-US" dirty="0"/>
              <a:t>Use something like strategy to apply different abilities. i.e. wallcrawl can be followed by…</a:t>
            </a:r>
          </a:p>
          <a:p>
            <a:r>
              <a:rPr lang="en-US" dirty="0"/>
              <a:t>Generate random gear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Maliwan</a:t>
            </a:r>
            <a:r>
              <a:rPr lang="en-US" dirty="0"/>
              <a:t> is returned 75% chance of adding random elemental + pick random grip…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Jakobs</a:t>
            </a:r>
            <a:r>
              <a:rPr lang="en-US" dirty="0"/>
              <a:t>: pick from high damage + pick random barrel… </a:t>
            </a:r>
          </a:p>
        </p:txBody>
      </p:sp>
    </p:spTree>
    <p:extLst>
      <p:ext uri="{BB962C8B-B14F-4D97-AF65-F5344CB8AC3E}">
        <p14:creationId xmlns:p14="http://schemas.microsoft.com/office/powerpoint/2010/main" val="306773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C30D-5540-6348-8CD5-2CBB177A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0725"/>
          </a:xfrm>
        </p:spPr>
        <p:txBody>
          <a:bodyPr>
            <a:normAutofit fontScale="90000"/>
          </a:bodyPr>
          <a:lstStyle/>
          <a:p>
            <a:r>
              <a:rPr lang="en-US" dirty="0"/>
              <a:t>Markov Platforms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94226-9F94-594C-9718-042BF4842972}"/>
              </a:ext>
            </a:extLst>
          </p:cNvPr>
          <p:cNvSpPr/>
          <p:nvPr/>
        </p:nvSpPr>
        <p:spPr>
          <a:xfrm>
            <a:off x="1791477" y="3429000"/>
            <a:ext cx="1632858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7B346-4B9D-8845-9323-5628B4DF6738}"/>
              </a:ext>
            </a:extLst>
          </p:cNvPr>
          <p:cNvSpPr/>
          <p:nvPr/>
        </p:nvSpPr>
        <p:spPr>
          <a:xfrm>
            <a:off x="4425821" y="4499428"/>
            <a:ext cx="1632858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A4D68-B4DB-6A4C-A49F-5496F1056D90}"/>
              </a:ext>
            </a:extLst>
          </p:cNvPr>
          <p:cNvSpPr/>
          <p:nvPr/>
        </p:nvSpPr>
        <p:spPr>
          <a:xfrm>
            <a:off x="6343262" y="4499427"/>
            <a:ext cx="1632858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499F7-3FA9-6341-BA9B-7B04B61101E0}"/>
              </a:ext>
            </a:extLst>
          </p:cNvPr>
          <p:cNvSpPr/>
          <p:nvPr/>
        </p:nvSpPr>
        <p:spPr>
          <a:xfrm>
            <a:off x="7976120" y="3843175"/>
            <a:ext cx="1632858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0B264F6E-2810-9143-BAA3-0B7846EB8BF0}"/>
              </a:ext>
            </a:extLst>
          </p:cNvPr>
          <p:cNvSpPr/>
          <p:nvPr/>
        </p:nvSpPr>
        <p:spPr>
          <a:xfrm>
            <a:off x="4990323" y="3587621"/>
            <a:ext cx="503853" cy="42920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878B1174-EA8E-494A-8EB8-016085CEC68F}"/>
              </a:ext>
            </a:extLst>
          </p:cNvPr>
          <p:cNvSpPr/>
          <p:nvPr/>
        </p:nvSpPr>
        <p:spPr>
          <a:xfrm>
            <a:off x="6907764" y="3587621"/>
            <a:ext cx="503853" cy="42920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E4AC33-2CF6-1B45-ADA6-E93DAB6959DA}"/>
              </a:ext>
            </a:extLst>
          </p:cNvPr>
          <p:cNvSpPr/>
          <p:nvPr/>
        </p:nvSpPr>
        <p:spPr>
          <a:xfrm>
            <a:off x="3666931" y="3023118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435FB-D8DE-3347-A526-AA2B50366C8E}"/>
              </a:ext>
            </a:extLst>
          </p:cNvPr>
          <p:cNvSpPr/>
          <p:nvPr/>
        </p:nvSpPr>
        <p:spPr>
          <a:xfrm>
            <a:off x="3931298" y="2892489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24C9D6-23CD-4E46-84FB-3C435F4C4ABE}"/>
              </a:ext>
            </a:extLst>
          </p:cNvPr>
          <p:cNvSpPr/>
          <p:nvPr/>
        </p:nvSpPr>
        <p:spPr>
          <a:xfrm>
            <a:off x="4195665" y="3023118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CF36A6-01DC-DC4E-A442-D6D3B98BDB13}"/>
              </a:ext>
            </a:extLst>
          </p:cNvPr>
          <p:cNvSpPr/>
          <p:nvPr/>
        </p:nvSpPr>
        <p:spPr>
          <a:xfrm>
            <a:off x="4335624" y="3365584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5177FB-EE8F-B74A-B9A5-B58DC6B1DEEE}"/>
              </a:ext>
            </a:extLst>
          </p:cNvPr>
          <p:cNvSpPr/>
          <p:nvPr/>
        </p:nvSpPr>
        <p:spPr>
          <a:xfrm>
            <a:off x="4385386" y="3767146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948EA-EDCE-D741-9FAD-5CD079B8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052" y="3146165"/>
            <a:ext cx="229169" cy="2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84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C30D-5540-6348-8CD5-2CBB177A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0725"/>
          </a:xfrm>
        </p:spPr>
        <p:txBody>
          <a:bodyPr>
            <a:normAutofit fontScale="90000"/>
          </a:bodyPr>
          <a:lstStyle/>
          <a:p>
            <a:r>
              <a:rPr lang="en-US" dirty="0"/>
              <a:t>If we label our platforms…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94226-9F94-594C-9718-042BF4842972}"/>
              </a:ext>
            </a:extLst>
          </p:cNvPr>
          <p:cNvSpPr/>
          <p:nvPr/>
        </p:nvSpPr>
        <p:spPr>
          <a:xfrm>
            <a:off x="1791477" y="3429000"/>
            <a:ext cx="1632858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7B346-4B9D-8845-9323-5628B4DF6738}"/>
              </a:ext>
            </a:extLst>
          </p:cNvPr>
          <p:cNvSpPr/>
          <p:nvPr/>
        </p:nvSpPr>
        <p:spPr>
          <a:xfrm>
            <a:off x="4425821" y="4499428"/>
            <a:ext cx="1632858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A4D68-B4DB-6A4C-A49F-5496F1056D90}"/>
              </a:ext>
            </a:extLst>
          </p:cNvPr>
          <p:cNvSpPr/>
          <p:nvPr/>
        </p:nvSpPr>
        <p:spPr>
          <a:xfrm>
            <a:off x="6343262" y="4499427"/>
            <a:ext cx="1632858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499F7-3FA9-6341-BA9B-7B04B61101E0}"/>
              </a:ext>
            </a:extLst>
          </p:cNvPr>
          <p:cNvSpPr/>
          <p:nvPr/>
        </p:nvSpPr>
        <p:spPr>
          <a:xfrm>
            <a:off x="7976120" y="3843175"/>
            <a:ext cx="1632858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0B264F6E-2810-9143-BAA3-0B7846EB8BF0}"/>
              </a:ext>
            </a:extLst>
          </p:cNvPr>
          <p:cNvSpPr/>
          <p:nvPr/>
        </p:nvSpPr>
        <p:spPr>
          <a:xfrm>
            <a:off x="4990323" y="3587621"/>
            <a:ext cx="503853" cy="42920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878B1174-EA8E-494A-8EB8-016085CEC68F}"/>
              </a:ext>
            </a:extLst>
          </p:cNvPr>
          <p:cNvSpPr/>
          <p:nvPr/>
        </p:nvSpPr>
        <p:spPr>
          <a:xfrm>
            <a:off x="6919425" y="3599196"/>
            <a:ext cx="503853" cy="42920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E4AC33-2CF6-1B45-ADA6-E93DAB6959DA}"/>
              </a:ext>
            </a:extLst>
          </p:cNvPr>
          <p:cNvSpPr/>
          <p:nvPr/>
        </p:nvSpPr>
        <p:spPr>
          <a:xfrm>
            <a:off x="3666931" y="3023118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435FB-D8DE-3347-A526-AA2B50366C8E}"/>
              </a:ext>
            </a:extLst>
          </p:cNvPr>
          <p:cNvSpPr/>
          <p:nvPr/>
        </p:nvSpPr>
        <p:spPr>
          <a:xfrm>
            <a:off x="3931298" y="2892489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24C9D6-23CD-4E46-84FB-3C435F4C4ABE}"/>
              </a:ext>
            </a:extLst>
          </p:cNvPr>
          <p:cNvSpPr/>
          <p:nvPr/>
        </p:nvSpPr>
        <p:spPr>
          <a:xfrm>
            <a:off x="4195665" y="3023118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CF36A6-01DC-DC4E-A442-D6D3B98BDB13}"/>
              </a:ext>
            </a:extLst>
          </p:cNvPr>
          <p:cNvSpPr/>
          <p:nvPr/>
        </p:nvSpPr>
        <p:spPr>
          <a:xfrm>
            <a:off x="4335624" y="3365584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5177FB-EE8F-B74A-B9A5-B58DC6B1DEEE}"/>
              </a:ext>
            </a:extLst>
          </p:cNvPr>
          <p:cNvSpPr/>
          <p:nvPr/>
        </p:nvSpPr>
        <p:spPr>
          <a:xfrm>
            <a:off x="4385386" y="3767146"/>
            <a:ext cx="139959" cy="2612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758B42-55A7-2C4F-B7AF-4239EB2688E0}"/>
              </a:ext>
            </a:extLst>
          </p:cNvPr>
          <p:cNvSpPr/>
          <p:nvPr/>
        </p:nvSpPr>
        <p:spPr>
          <a:xfrm>
            <a:off x="4215881" y="3587621"/>
            <a:ext cx="2064397" cy="1373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19D3C3-6397-5D4A-B54B-C825C2425185}"/>
              </a:ext>
            </a:extLst>
          </p:cNvPr>
          <p:cNvSpPr/>
          <p:nvPr/>
        </p:nvSpPr>
        <p:spPr>
          <a:xfrm>
            <a:off x="6133323" y="3587621"/>
            <a:ext cx="2064397" cy="1373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758B0F-70B6-FD4E-98BB-03BE9FD48071}"/>
              </a:ext>
            </a:extLst>
          </p:cNvPr>
          <p:cNvSpPr/>
          <p:nvPr/>
        </p:nvSpPr>
        <p:spPr>
          <a:xfrm>
            <a:off x="7760350" y="3080397"/>
            <a:ext cx="2064397" cy="1373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B06AC9-9AB2-4148-A61C-0EAB3B37D8E2}"/>
              </a:ext>
            </a:extLst>
          </p:cNvPr>
          <p:cNvSpPr/>
          <p:nvPr/>
        </p:nvSpPr>
        <p:spPr>
          <a:xfrm>
            <a:off x="3424336" y="2698445"/>
            <a:ext cx="1228916" cy="1517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E0006F-AF53-D345-9BCC-60862A45B375}"/>
              </a:ext>
            </a:extLst>
          </p:cNvPr>
          <p:cNvSpPr/>
          <p:nvPr/>
        </p:nvSpPr>
        <p:spPr>
          <a:xfrm>
            <a:off x="1571822" y="2678835"/>
            <a:ext cx="2064397" cy="1373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31CA08-8A6A-5A4B-A2D7-A715F948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052" y="3146165"/>
            <a:ext cx="229169" cy="2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6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9D67-2D7C-774A-A84D-19A5A96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created 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813B0-2B4D-1E48-8B9E-E1BD02F3D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Our variables are A, B, C and D.</a:t>
            </a:r>
          </a:p>
          <a:p>
            <a:r>
              <a:rPr lang="en-US" dirty="0"/>
              <a:t>Our Starting point is A, B, or C</a:t>
            </a:r>
          </a:p>
          <a:p>
            <a:r>
              <a:rPr lang="en-US" dirty="0"/>
              <a:t>Our rules are: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[A || B ]</a:t>
            </a:r>
            <a:br>
              <a:rPr lang="en-US" dirty="0"/>
            </a:br>
            <a:r>
              <a:rPr lang="en-US" dirty="0"/>
              <a:t>B </a:t>
            </a:r>
            <a:r>
              <a:rPr lang="en-US" dirty="0">
                <a:sym typeface="Wingdings" pitchFamily="2" charset="2"/>
              </a:rPr>
              <a:t> [ A || C ]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C  [ B || C || D ]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D </a:t>
            </a:r>
            <a:r>
              <a:rPr lang="en-US" dirty="0">
                <a:sym typeface="Wingdings" pitchFamily="2" charset="2"/>
              </a:rPr>
              <a:t> [ A ]</a:t>
            </a:r>
            <a:r>
              <a:rPr lang="en-US" dirty="0"/>
              <a:t> </a:t>
            </a:r>
          </a:p>
          <a:p>
            <a:r>
              <a:rPr lang="en-US" dirty="0"/>
              <a:t>With some fairly simple code, something like:</a:t>
            </a:r>
            <a:br>
              <a:rPr lang="en-US" dirty="0"/>
            </a:br>
            <a:r>
              <a:rPr lang="en-US" dirty="0" err="1"/>
              <a:t>genPlatforms</a:t>
            </a:r>
            <a:r>
              <a:rPr lang="en-US" dirty="0"/>
              <a:t>(12);</a:t>
            </a:r>
            <a:br>
              <a:rPr lang="en-US" dirty="0"/>
            </a:br>
            <a:r>
              <a:rPr lang="en-US" dirty="0" err="1"/>
              <a:t>genEnding</a:t>
            </a:r>
            <a:r>
              <a:rPr lang="en-US" dirty="0"/>
              <a:t>();</a:t>
            </a:r>
          </a:p>
          <a:p>
            <a:r>
              <a:rPr lang="en-US" dirty="0"/>
              <a:t>We have a level</a:t>
            </a:r>
          </a:p>
          <a:p>
            <a:r>
              <a:rPr lang="en-US" dirty="0"/>
              <a:t>Different levels will have different platform counts and 'difficulties'</a:t>
            </a:r>
          </a:p>
        </p:txBody>
      </p:sp>
    </p:spTree>
    <p:extLst>
      <p:ext uri="{BB962C8B-B14F-4D97-AF65-F5344CB8AC3E}">
        <p14:creationId xmlns:p14="http://schemas.microsoft.com/office/powerpoint/2010/main" val="3047269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F048-5CF5-7741-BF34-F07863C2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L-Systems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CD5B76-4479-3B4F-9123-0F5D50E32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Lindenmayer Systems (L-system)</a:t>
                </a:r>
              </a:p>
              <a:p>
                <a:r>
                  <a:rPr lang="en-US" dirty="0"/>
                  <a:t>An L-system is, essentially, a fractal generator.</a:t>
                </a:r>
              </a:p>
              <a:p>
                <a:r>
                  <a:rPr lang="en-US" dirty="0"/>
                  <a:t>It consists of a tuple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V = the alphabet. Symbols that can be replaced and those that can't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= the start, axiom, or initiator. This is a set of symbols from V that start the process.</a:t>
                </a:r>
              </a:p>
              <a:p>
                <a:pPr lvl="1"/>
                <a:r>
                  <a:rPr lang="en-US" dirty="0"/>
                  <a:t>P are the productions rules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CD5B76-4479-3B4F-9123-0F5D50E32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57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16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D069A4-BCB6-D44D-908F-DB0E4097BA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D069A4-BCB6-D44D-908F-DB0E4097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A8D84-FB1F-7744-8DBC-81E72EA8095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V = B, A, N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= B</a:t>
                </a:r>
              </a:p>
              <a:p>
                <a:r>
                  <a:rPr lang="en-US" dirty="0"/>
                  <a:t>P = 	B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BA</a:t>
                </a:r>
              </a:p>
              <a:p>
                <a:pPr marL="457200" lvl="1" indent="0">
                  <a:buNone/>
                </a:pPr>
                <a:r>
                  <a:rPr lang="en-US" dirty="0"/>
                  <a:t>	A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ANA</a:t>
                </a:r>
              </a:p>
              <a:p>
                <a:pPr marL="457200" lvl="1" indent="0">
                  <a:buNone/>
                </a:pPr>
                <a:r>
                  <a:rPr lang="en-US" dirty="0"/>
                  <a:t>	NA </a:t>
                </a:r>
                <a:r>
                  <a:rPr lang="en-US" dirty="0">
                    <a:sym typeface="Wingdings" pitchFamily="2" charset="2"/>
                  </a:rPr>
                  <a:t> NANA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A8D84-FB1F-7744-8DBC-81E72EA80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45" t="-2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5998E-E0F3-9942-89CA-BB99BFEAD0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 </a:t>
            </a:r>
            <a:r>
              <a:rPr lang="en-US" dirty="0">
                <a:sym typeface="Wingdings" pitchFamily="2" charset="2"/>
              </a:rPr>
              <a:t> B</a:t>
            </a:r>
            <a:r>
              <a:rPr lang="en-US" b="1" dirty="0">
                <a:sym typeface="Wingdings" pitchFamily="2" charset="2"/>
              </a:rPr>
              <a:t>A</a:t>
            </a:r>
          </a:p>
          <a:p>
            <a:r>
              <a:rPr lang="en-US" dirty="0">
                <a:sym typeface="Wingdings" pitchFamily="2" charset="2"/>
              </a:rPr>
              <a:t>BA  B</a:t>
            </a:r>
            <a:r>
              <a:rPr lang="en-US" b="1" dirty="0">
                <a:sym typeface="Wingdings" pitchFamily="2" charset="2"/>
              </a:rPr>
              <a:t>ANA</a:t>
            </a:r>
          </a:p>
          <a:p>
            <a:r>
              <a:rPr lang="en-US" dirty="0">
                <a:sym typeface="Wingdings" pitchFamily="2" charset="2"/>
              </a:rPr>
              <a:t>BANA  BA</a:t>
            </a:r>
            <a:r>
              <a:rPr lang="en-US" b="1" dirty="0">
                <a:sym typeface="Wingdings" pitchFamily="2" charset="2"/>
              </a:rPr>
              <a:t>NANA</a:t>
            </a:r>
          </a:p>
          <a:p>
            <a:r>
              <a:rPr lang="en-US" b="1" dirty="0">
                <a:sym typeface="Wingdings" pitchFamily="2" charset="2"/>
              </a:rPr>
              <a:t>…</a:t>
            </a:r>
          </a:p>
          <a:p>
            <a:r>
              <a:rPr lang="en-US" dirty="0">
                <a:sym typeface="Wingdings" pitchFamily="2" charset="2"/>
              </a:rPr>
              <a:t>BANANA  </a:t>
            </a:r>
            <a:r>
              <a:rPr lang="en-US" b="1" dirty="0">
                <a:sym typeface="Wingdings" pitchFamily="2" charset="2"/>
              </a:rPr>
              <a:t>BAN</a:t>
            </a:r>
            <a:r>
              <a:rPr lang="en-US" dirty="0">
                <a:sym typeface="Wingdings" pitchFamily="2" charset="2"/>
              </a:rPr>
              <a:t>NANA</a:t>
            </a:r>
          </a:p>
          <a:p>
            <a:r>
              <a:rPr lang="en-US" b="1" dirty="0">
                <a:sym typeface="Wingdings" pitchFamily="2" charset="2"/>
              </a:rPr>
              <a:t>BANN</a:t>
            </a:r>
            <a:r>
              <a:rPr lang="en-US" dirty="0">
                <a:sym typeface="Wingdings" pitchFamily="2" charset="2"/>
              </a:rPr>
              <a:t>NANA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80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AAFE-562A-B24E-8B1B-D65A7073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L-System: Algae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50AF4B-FB93-4E4E-9A00-40DCE285C32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V = A, B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= A</a:t>
                </a:r>
              </a:p>
              <a:p>
                <a:r>
                  <a:rPr lang="en-US" dirty="0"/>
                  <a:t>P=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AB</a:t>
                </a:r>
              </a:p>
              <a:p>
                <a:pPr lvl="1"/>
                <a:r>
                  <a:rPr lang="en-US" dirty="0"/>
                  <a:t>B </a:t>
                </a:r>
                <a:r>
                  <a:rPr lang="en-US" dirty="0">
                    <a:sym typeface="Wingdings" pitchFamily="2" charset="2"/>
                  </a:rPr>
                  <a:t> A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50AF4B-FB93-4E4E-9A00-40DCE285C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45" t="-2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F835C-3943-FD40-91D7-11B9D1BE0B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n</a:t>
            </a:r>
            <a:r>
              <a:rPr lang="en-US" dirty="0"/>
              <a:t> = 0 : A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 = 1 :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>
                <a:solidFill>
                  <a:srgbClr val="00B050"/>
                </a:solidFill>
              </a:rPr>
              <a:t>B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 = 2 : </a:t>
            </a:r>
            <a:r>
              <a:rPr lang="en-US" dirty="0">
                <a:solidFill>
                  <a:srgbClr val="FF0000"/>
                </a:solidFill>
              </a:rPr>
              <a:t>A B </a:t>
            </a:r>
            <a:r>
              <a:rPr lang="en-US" b="1" dirty="0">
                <a:solidFill>
                  <a:srgbClr val="00B050"/>
                </a:solidFill>
              </a:rPr>
              <a:t>A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 = 3 : </a:t>
            </a:r>
            <a:r>
              <a:rPr lang="en-US" b="1" dirty="0"/>
              <a:t>AB A AB</a:t>
            </a:r>
            <a:br>
              <a:rPr lang="en-US" i="1" dirty="0"/>
            </a:br>
            <a:r>
              <a:rPr lang="en-US" i="1" dirty="0"/>
              <a:t>n </a:t>
            </a:r>
            <a:r>
              <a:rPr lang="en-US" dirty="0"/>
              <a:t>= 4 : </a:t>
            </a:r>
            <a:br>
              <a:rPr lang="en-US" i="1" dirty="0"/>
            </a:br>
            <a:r>
              <a:rPr lang="en-US" i="1" dirty="0"/>
              <a:t>n</a:t>
            </a:r>
            <a:r>
              <a:rPr lang="en-US" dirty="0"/>
              <a:t> = 7 : ABAABABAABAABABAABABAABAABABAABAAB</a:t>
            </a:r>
          </a:p>
        </p:txBody>
      </p:sp>
    </p:spTree>
    <p:extLst>
      <p:ext uri="{BB962C8B-B14F-4D97-AF65-F5344CB8AC3E}">
        <p14:creationId xmlns:p14="http://schemas.microsoft.com/office/powerpoint/2010/main" val="36609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933D-0DA2-A745-9BB1-3E5985EE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Trees, Foliage, Beaches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B04D-168D-ED49-8E07-B43DCF9E1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L-systems work really well for simulating naturally occurring things.</a:t>
            </a:r>
          </a:p>
          <a:p>
            <a:pPr lvl="1"/>
            <a:r>
              <a:rPr lang="en-US" dirty="0"/>
              <a:t>It's almost as though using fractals to imitate fractals works well.</a:t>
            </a:r>
          </a:p>
          <a:p>
            <a:r>
              <a:rPr lang="en-US" dirty="0">
                <a:hlinkClick r:id="rId2"/>
              </a:rPr>
              <a:t>https://store.speedtree.com/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87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D3DE76D-4A3F-C84D-8393-95F57F41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39" y="15258"/>
            <a:ext cx="9536922" cy="68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98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DFA1-59A8-9347-A8C1-F082BE77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CDB4B-33D5-7249-BDE6-34B36D1B0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use a dynamic process, similar to what we discussed, to generate a river?</a:t>
            </a:r>
          </a:p>
          <a:p>
            <a:r>
              <a:rPr lang="en-US" dirty="0"/>
              <a:t>How about a </a:t>
            </a:r>
            <a:r>
              <a:rPr lang="en-US" dirty="0">
                <a:hlinkClick r:id="rId2"/>
              </a:rPr>
              <a:t>city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hlinkClick r:id="rId3"/>
              </a:rPr>
              <a:t>Nice write up of a procedural city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Source code</a:t>
            </a:r>
            <a:endParaRPr lang="en-US" dirty="0"/>
          </a:p>
          <a:p>
            <a:r>
              <a:rPr lang="en-US" dirty="0"/>
              <a:t>How about a tree?</a:t>
            </a:r>
          </a:p>
        </p:txBody>
      </p:sp>
    </p:spTree>
    <p:extLst>
      <p:ext uri="{BB962C8B-B14F-4D97-AF65-F5344CB8AC3E}">
        <p14:creationId xmlns:p14="http://schemas.microsoft.com/office/powerpoint/2010/main" val="301764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197A-57AB-1B42-ACE9-2939555C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084-FD37-8549-AA37-F44E8BE3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we discussed storing the inputs for a replay and re-running the whole thing under computer control?</a:t>
            </a:r>
          </a:p>
          <a:p>
            <a:r>
              <a:rPr lang="en-US" dirty="0"/>
              <a:t>Same idea. </a:t>
            </a:r>
          </a:p>
          <a:p>
            <a:r>
              <a:rPr lang="en-US" dirty="0"/>
              <a:t>Rather than store content, assets etc., just store the code.</a:t>
            </a:r>
          </a:p>
        </p:txBody>
      </p:sp>
    </p:spTree>
    <p:extLst>
      <p:ext uri="{BB962C8B-B14F-4D97-AF65-F5344CB8AC3E}">
        <p14:creationId xmlns:p14="http://schemas.microsoft.com/office/powerpoint/2010/main" val="2675995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CD54-1A47-2842-B3F5-C09928F3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FD5E3-C320-0846-BEE6-3C2FF03A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Borderlands PCG ‘cel’ shading </a:t>
            </a:r>
          </a:p>
          <a:p>
            <a:pPr lvl="1"/>
            <a:r>
              <a:rPr lang="en-US" dirty="0">
                <a:hlinkClick r:id="rId2"/>
              </a:rPr>
              <a:t>https://www.youtube.com/watch?v=-cw2gXq83n8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SCI Gen a scientific research paper generator</a:t>
            </a:r>
            <a:endParaRPr lang="en-US" dirty="0"/>
          </a:p>
          <a:p>
            <a:r>
              <a:rPr lang="en-US" dirty="0">
                <a:hlinkClick r:id="rId4"/>
              </a:rPr>
              <a:t>Speedtree</a:t>
            </a:r>
            <a:endParaRPr lang="en-US" dirty="0"/>
          </a:p>
          <a:p>
            <a:r>
              <a:rPr lang="en-US" dirty="0">
                <a:hlinkClick r:id="rId5"/>
              </a:rPr>
              <a:t>2D Autotiling</a:t>
            </a:r>
            <a:endParaRPr lang="en-US" dirty="0"/>
          </a:p>
          <a:p>
            <a:r>
              <a:rPr lang="en-US" dirty="0">
                <a:hlinkClick r:id="rId6"/>
              </a:rPr>
              <a:t>Fisher Yates Shuffle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3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0D4C-2C43-A747-94E4-9A8C123E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61039"/>
            <a:ext cx="9601196" cy="576080"/>
          </a:xfrm>
          <a:noFill/>
        </p:spPr>
        <p:txBody>
          <a:bodyPr>
            <a:noAutofit/>
          </a:bodyPr>
          <a:lstStyle/>
          <a:p>
            <a:r>
              <a:rPr lang="en-US" sz="3600" dirty="0"/>
              <a:t>.</a:t>
            </a:r>
            <a:r>
              <a:rPr lang="en-US" sz="3600" dirty="0" err="1"/>
              <a:t>kkrieger</a:t>
            </a:r>
            <a:r>
              <a:rPr lang="en-US" sz="3600" dirty="0"/>
              <a:t> is a game that takes up 96k of memory</a:t>
            </a:r>
          </a:p>
        </p:txBody>
      </p:sp>
      <p:pic>
        <p:nvPicPr>
          <p:cNvPr id="4" name=".kkrieger / The FPS Game in 96KB (Full Gameplay)">
            <a:hlinkClick r:id="" action="ppaction://media"/>
            <a:extLst>
              <a:ext uri="{FF2B5EF4-FFF2-40B4-BE49-F238E27FC236}">
                <a16:creationId xmlns:a16="http://schemas.microsoft.com/office/drawing/2014/main" id="{9A5F089E-763B-C840-A502-D13233CAB33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350" y="847012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8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A763-DAEC-C04E-9B11-AC58547C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9E6EB-EF3B-4348-99BA-5189A8D18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Speedtree</a:t>
            </a:r>
            <a:endParaRPr lang="en-US" dirty="0"/>
          </a:p>
          <a:p>
            <a:r>
              <a:rPr lang="en-US" dirty="0">
                <a:hlinkClick r:id="rId3"/>
              </a:rPr>
              <a:t>https://www.pouet.net/prod.php?which=78044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Procedural Content Generation Wiki</a:t>
            </a:r>
            <a:endParaRPr lang="en-US" dirty="0"/>
          </a:p>
          <a:p>
            <a:pPr lvl="1"/>
            <a:r>
              <a:rPr lang="en-US" dirty="0"/>
              <a:t>What an amazing modern world we live in.</a:t>
            </a:r>
          </a:p>
        </p:txBody>
      </p:sp>
    </p:spTree>
    <p:extLst>
      <p:ext uri="{BB962C8B-B14F-4D97-AF65-F5344CB8AC3E}">
        <p14:creationId xmlns:p14="http://schemas.microsoft.com/office/powerpoint/2010/main" val="154696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D8C3-A91D-CC40-96EA-FF40B68B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Teleogical</a:t>
            </a:r>
            <a:r>
              <a:rPr lang="en-US" dirty="0"/>
              <a:t> vs. Ontogenetic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F774C0-1259-A344-81AF-93C72B0FF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149" y="2560320"/>
            <a:ext cx="5154603" cy="3310128"/>
          </a:xfrm>
        </p:spPr>
        <p:txBody>
          <a:bodyPr/>
          <a:lstStyle/>
          <a:p>
            <a:r>
              <a:rPr lang="en-US" dirty="0"/>
              <a:t>Create an accurate physical model</a:t>
            </a:r>
          </a:p>
          <a:p>
            <a:pPr lvl="1"/>
            <a:r>
              <a:rPr lang="en-US" dirty="0"/>
              <a:t>Fluid Dynamics</a:t>
            </a:r>
          </a:p>
          <a:p>
            <a:pPr lvl="1"/>
            <a:r>
              <a:rPr lang="en-US" dirty="0"/>
              <a:t>Dynamic Weather</a:t>
            </a:r>
          </a:p>
          <a:p>
            <a:pPr lvl="1"/>
            <a:r>
              <a:rPr lang="en-US" dirty="0"/>
              <a:t>Fire propagation</a:t>
            </a:r>
          </a:p>
          <a:p>
            <a:pPr lvl="1"/>
            <a:r>
              <a:rPr lang="en-US" dirty="0"/>
              <a:t>Genetic Algorithms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278562-8149-C948-8845-E95473771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3" y="2560320"/>
            <a:ext cx="5148507" cy="3310128"/>
          </a:xfrm>
        </p:spPr>
        <p:txBody>
          <a:bodyPr/>
          <a:lstStyle/>
          <a:p>
            <a:r>
              <a:rPr lang="en-US" dirty="0"/>
              <a:t>Mimic a natural phenomenon without taking all the steps in-between. </a:t>
            </a:r>
          </a:p>
          <a:p>
            <a:pPr lvl="1"/>
            <a:r>
              <a:rPr lang="en-US" dirty="0"/>
              <a:t>Maze Generation</a:t>
            </a:r>
          </a:p>
          <a:p>
            <a:pPr lvl="1"/>
            <a:r>
              <a:rPr lang="en-US" dirty="0"/>
              <a:t>Tree and Foliage</a:t>
            </a:r>
          </a:p>
          <a:p>
            <a:pPr lvl="1"/>
            <a:r>
              <a:rPr lang="en-US" dirty="0"/>
              <a:t>Perlin Noise</a:t>
            </a:r>
          </a:p>
          <a:p>
            <a:pPr lvl="1"/>
            <a:r>
              <a:rPr lang="en-US" dirty="0"/>
              <a:t>L-Systems</a:t>
            </a:r>
          </a:p>
        </p:txBody>
      </p:sp>
    </p:spTree>
    <p:extLst>
      <p:ext uri="{BB962C8B-B14F-4D97-AF65-F5344CB8AC3E}">
        <p14:creationId xmlns:p14="http://schemas.microsoft.com/office/powerpoint/2010/main" val="374338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63800-1931-2341-AA97-C3FB085A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Mazes (also dungeons and cities)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0A147-E096-214A-95A6-F59C4427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87264"/>
            <a:ext cx="6159136" cy="3486816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Maze Gen using Growing Tree</a:t>
            </a:r>
            <a:endParaRPr lang="en-US" dirty="0"/>
          </a:p>
          <a:p>
            <a:r>
              <a:rPr lang="en-US" dirty="0"/>
              <a:t>Let C be a list of cells, initially empty. Add one cell to C, at random.</a:t>
            </a:r>
          </a:p>
          <a:p>
            <a:r>
              <a:rPr lang="en-US" dirty="0"/>
              <a:t>Choose a cell from C, and carve a passage to any unvisited neighbor of that cell, adding that neighbor to C as well. If there are no unvisited neighbors, remove the cell from C.</a:t>
            </a:r>
          </a:p>
          <a:p>
            <a:r>
              <a:rPr lang="en-US" dirty="0"/>
              <a:t>Repeat #2 until C is empty.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47603-CC81-E64F-A9E3-3D6A02A1E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893" y="2030278"/>
            <a:ext cx="4774837" cy="44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5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7334D-28D1-5E4A-94F6-1EB899A33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953" r="1" b="237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14B7D-3849-654E-A8AF-4641B6CA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hlinkClick r:id="rId3"/>
              </a:rPr>
              <a:t>Growing Tree Algorithm</a:t>
            </a:r>
            <a:r>
              <a:rPr lang="en-US" dirty="0">
                <a:solidFill>
                  <a:srgbClr val="FFFFFF"/>
                </a:solidFill>
              </a:rPr>
              <a:t>: Choices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70E7-AFF5-794B-9E2C-364C262A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9985309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right algorithm in the wrong place… makes all the difference in the world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Choose a cell from C</a:t>
            </a:r>
            <a:r>
              <a:rPr lang="en-US" dirty="0">
                <a:solidFill>
                  <a:srgbClr val="FFFFFF"/>
                </a:solidFill>
              </a:rPr>
              <a:t>, and carve a passage to any unvisited neighbor of that cell, adding that neighbor to C as well. […]</a:t>
            </a:r>
          </a:p>
          <a:p>
            <a:r>
              <a:rPr lang="en-US" dirty="0">
                <a:solidFill>
                  <a:srgbClr val="FFFFFF"/>
                </a:solidFill>
              </a:rPr>
              <a:t>If we take the most recent cell, we get the 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recursive backtracking </a:t>
            </a:r>
            <a:r>
              <a:rPr lang="en-US" dirty="0">
                <a:solidFill>
                  <a:srgbClr val="FFFFFF"/>
                </a:solidFill>
              </a:rPr>
              <a:t>algorithm,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If we always pick at  random, we get </a:t>
            </a:r>
            <a:r>
              <a:rPr lang="en-US" dirty="0">
                <a:solidFill>
                  <a:srgbClr val="FFFFFF"/>
                </a:solidFill>
                <a:hlinkClick r:id="rId5"/>
              </a:rPr>
              <a:t>Prim’s algorithm.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46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FFE6-4874-6646-8D1E-13016E55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can do with mazes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7ED41-CB00-EF48-90DE-B28E04152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each time we select a cell there is a random chance that we:</a:t>
            </a:r>
          </a:p>
          <a:p>
            <a:pPr lvl="1"/>
            <a:r>
              <a:rPr lang="en-US" dirty="0"/>
              <a:t>Place a building</a:t>
            </a:r>
          </a:p>
          <a:p>
            <a:pPr lvl="1"/>
            <a:r>
              <a:rPr lang="en-US" dirty="0"/>
              <a:t>Place a room (which is really a building without walls)</a:t>
            </a:r>
          </a:p>
          <a:p>
            <a:r>
              <a:rPr lang="en-US" dirty="0"/>
              <a:t>If we are on an edge randomly add a new cell</a:t>
            </a:r>
          </a:p>
          <a:p>
            <a:pPr lvl="1"/>
            <a:r>
              <a:rPr lang="en-US" dirty="0"/>
              <a:t>or block of cells</a:t>
            </a:r>
          </a:p>
          <a:p>
            <a:r>
              <a:rPr lang="en-US" dirty="0"/>
              <a:t>Add another dimension. </a:t>
            </a:r>
          </a:p>
          <a:p>
            <a:pPr lvl="1"/>
            <a:r>
              <a:rPr lang="en-US" dirty="0"/>
              <a:t>I.e. allow the algorithm to go up and down as well as NEWS</a:t>
            </a:r>
          </a:p>
        </p:txBody>
      </p:sp>
    </p:spTree>
    <p:extLst>
      <p:ext uri="{BB962C8B-B14F-4D97-AF65-F5344CB8AC3E}">
        <p14:creationId xmlns:p14="http://schemas.microsoft.com/office/powerpoint/2010/main" val="1342610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3592</TotalTime>
  <Words>1364</Words>
  <Application>Microsoft Macintosh PowerPoint</Application>
  <PresentationFormat>Widescreen</PresentationFormat>
  <Paragraphs>186</Paragraphs>
  <Slides>30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Garamond</vt:lpstr>
      <vt:lpstr>Organic</vt:lpstr>
      <vt:lpstr>Procedural Content Generation</vt:lpstr>
      <vt:lpstr>What is PCG?</vt:lpstr>
      <vt:lpstr>Command Design Pattern</vt:lpstr>
      <vt:lpstr>.kkrieger is a game that takes up 96k of memory</vt:lpstr>
      <vt:lpstr>Examples</vt:lpstr>
      <vt:lpstr>Teleogical vs. Ontogenetic</vt:lpstr>
      <vt:lpstr>Mazes (also dungeons and cities)</vt:lpstr>
      <vt:lpstr>Growing Tree Algorithm: Choices</vt:lpstr>
      <vt:lpstr>Things we can do with mazes</vt:lpstr>
      <vt:lpstr>Things we can't do with mazes</vt:lpstr>
      <vt:lpstr>The A problem with random numbers</vt:lpstr>
      <vt:lpstr>Perlin Noise</vt:lpstr>
      <vt:lpstr>Essentially</vt:lpstr>
      <vt:lpstr>1D 2D 3D</vt:lpstr>
      <vt:lpstr>Rank Abundance Curve AKA Whittaker Plot</vt:lpstr>
      <vt:lpstr>Minecraft!</vt:lpstr>
      <vt:lpstr>Perlin Resources</vt:lpstr>
      <vt:lpstr>Markov Chains</vt:lpstr>
      <vt:lpstr>Markov Chains</vt:lpstr>
      <vt:lpstr>Markov More than Text</vt:lpstr>
      <vt:lpstr>Markov Platforms</vt:lpstr>
      <vt:lpstr>If we label our platforms…  </vt:lpstr>
      <vt:lpstr>We have created a system</vt:lpstr>
      <vt:lpstr>L-Systems</vt:lpstr>
      <vt:lpstr>G=(V,ω,P)</vt:lpstr>
      <vt:lpstr>Original L-System: Algae</vt:lpstr>
      <vt:lpstr>Trees, Foliage, Beaches</vt:lpstr>
      <vt:lpstr>PowerPoint Presentation</vt:lpstr>
      <vt:lpstr>Thought Problem</vt:lpstr>
      <vt:lpstr>More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Content Generation</dc:title>
  <dc:creator>Drew Clinkenbeard</dc:creator>
  <cp:lastModifiedBy>Drew Clinkenbeard</cp:lastModifiedBy>
  <cp:revision>13</cp:revision>
  <dcterms:created xsi:type="dcterms:W3CDTF">2018-10-29T01:01:03Z</dcterms:created>
  <dcterms:modified xsi:type="dcterms:W3CDTF">2019-10-28T16:22:41Z</dcterms:modified>
</cp:coreProperties>
</file>